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90" r:id="rId4"/>
    <p:sldId id="396" r:id="rId5"/>
    <p:sldId id="397" r:id="rId6"/>
    <p:sldId id="398" r:id="rId7"/>
    <p:sldId id="350" r:id="rId8"/>
    <p:sldId id="399" r:id="rId9"/>
    <p:sldId id="346" r:id="rId10"/>
    <p:sldId id="331" r:id="rId11"/>
    <p:sldId id="400" r:id="rId12"/>
    <p:sldId id="329" r:id="rId13"/>
    <p:sldId id="402" r:id="rId14"/>
    <p:sldId id="403" r:id="rId15"/>
    <p:sldId id="401" r:id="rId16"/>
    <p:sldId id="404" r:id="rId17"/>
    <p:sldId id="421" r:id="rId18"/>
    <p:sldId id="405" r:id="rId19"/>
    <p:sldId id="406" r:id="rId20"/>
    <p:sldId id="407" r:id="rId21"/>
    <p:sldId id="426" r:id="rId22"/>
    <p:sldId id="408" r:id="rId23"/>
    <p:sldId id="427" r:id="rId24"/>
    <p:sldId id="429" r:id="rId25"/>
    <p:sldId id="434" r:id="rId26"/>
    <p:sldId id="430" r:id="rId27"/>
    <p:sldId id="435" r:id="rId28"/>
    <p:sldId id="436" r:id="rId29"/>
    <p:sldId id="428" r:id="rId30"/>
    <p:sldId id="437" r:id="rId31"/>
    <p:sldId id="438" r:id="rId32"/>
    <p:sldId id="439" r:id="rId33"/>
    <p:sldId id="345" r:id="rId34"/>
    <p:sldId id="328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5244" autoAdjust="0"/>
  </p:normalViewPr>
  <p:slideViewPr>
    <p:cSldViewPr snapToGrid="0" showGuides="1">
      <p:cViewPr varScale="1">
        <p:scale>
          <a:sx n="82" d="100"/>
          <a:sy n="82" d="100"/>
        </p:scale>
        <p:origin x="691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F4940-F995-4833-9F27-C67385BAD60D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C296E-2C0A-4FFE-AF18-6ACF9EA988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36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26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7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58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46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767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44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11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6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60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92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754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730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294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138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3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B0915-895C-4C44-A1DD-A55731EAB444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microsoft.com/office/2007/relationships/media" Target="../media/media2.wav"/><Relationship Id="rId7" Type="http://schemas.openxmlformats.org/officeDocument/2006/relationships/image" Target="../media/image2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wav"/><Relationship Id="rId7" Type="http://schemas.openxmlformats.org/officeDocument/2006/relationships/image" Target="../media/image22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2.wav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0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07056" y="2705725"/>
            <a:ext cx="784682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信息隐藏技术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Lab4 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媒体文件格式剖析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48947" y="4388640"/>
            <a:ext cx="50244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刘修铭   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2112492   </a:t>
            </a: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信息安全专业</a:t>
            </a:r>
          </a:p>
          <a:p>
            <a:pPr algn="ctr"/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武桐西   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2112515   </a:t>
            </a: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信息安全专业</a:t>
            </a:r>
            <a:endParaRPr lang="zh-CN" altLang="en-US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周钰宸   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2111408   </a:t>
            </a: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信息安全专业</a:t>
            </a:r>
            <a:endParaRPr lang="zh-CN" altLang="en-US" sz="24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齐明杰   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2113997   </a:t>
            </a: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信息安全专业于泽林   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2111698   </a:t>
            </a: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信息安全专业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1025" y="704402"/>
            <a:ext cx="1469951" cy="1469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zh-CN" altLang="en-US" sz="2900" dirty="0">
                <a:ea typeface="+mj-lt"/>
                <a:cs typeface="+mj-lt"/>
              </a:rPr>
              <a:t>实验准备</a:t>
            </a:r>
            <a:r>
              <a:rPr lang="en-US" altLang="zh-CN" sz="2900" dirty="0">
                <a:ea typeface="+mj-lt"/>
                <a:cs typeface="+mj-lt"/>
              </a:rPr>
              <a:t>——WAV 媒体文件隐藏方法探讨</a:t>
            </a:r>
          </a:p>
        </p:txBody>
      </p:sp>
      <p:pic>
        <p:nvPicPr>
          <p:cNvPr id="3" name="图片 2" descr="6B8F89BB-C3B4-45b7-8772-4AD2068E3CE4-F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870" y="1441450"/>
            <a:ext cx="4111625" cy="41998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545"/>
            <a:ext cx="7227570" cy="86677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+mj-lt"/>
                <a:cs typeface="+mj-lt"/>
                <a:sym typeface="+mn-ea"/>
              </a:rPr>
              <a:t>实验准备</a:t>
            </a:r>
            <a:r>
              <a:rPr lang="en-US" altLang="zh-CN" dirty="0">
                <a:ea typeface="+mj-lt"/>
                <a:cs typeface="+mj-lt"/>
                <a:sym typeface="+mn-ea"/>
              </a:rPr>
              <a:t>——WAV 媒体文件隐藏方法探讨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575310" y="1163320"/>
          <a:ext cx="10791190" cy="522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6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嵌入域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时域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LSB隐写方法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算法简单，易于实现、计算复杂度低、隐藏容量大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鲁棒性差，抗检测能力弱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时域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相位编码隐写方法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鲁棒性好、可以有效调节不可感知性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具有一定的相似度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时域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回声隐写方法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算法简单、隐藏效果好、不产生噪声、能够实现盲检测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隐藏容量小、提取效果差、信道噪声影响大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时域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扩频隐写方法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鲁棒性好、不可感知性好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隐藏容量小、算法相对复杂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变换域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FFT隐写方法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稳健性好、隐写容量大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不可感知性差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变换域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DCT隐写方法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隐写容量大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计算复杂度高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变换域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DWT隐写方法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隐写容量大、不可感知性好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计算复杂度高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压缩域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MP3隐写方法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不可感知性好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隐写容量小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压缩域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AAC隐写方法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抗隐写分析较好、鲁棒性好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高比特率下的隐写容量小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压缩域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VoIP隐写方法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实时性好、隐写方法灵活、隐写区域多、抗检测性好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隐写容量小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sz="2900" dirty="0">
                <a:ea typeface="+mj-lt"/>
                <a:cs typeface="+mj-lt"/>
                <a:sym typeface="+mn-ea"/>
              </a:rPr>
              <a:t>WAV 媒体文件格式剖析</a:t>
            </a:r>
            <a:r>
              <a:rPr lang="en-US" sz="2900" dirty="0">
                <a:ea typeface="+mj-lt"/>
                <a:cs typeface="+mj-lt"/>
                <a:sym typeface="+mn-ea"/>
              </a:rPr>
              <a:t>——WAV</a:t>
            </a:r>
            <a:r>
              <a:rPr lang="zh-CN" altLang="en-US" sz="2900" dirty="0">
                <a:ea typeface="+mj-lt"/>
                <a:cs typeface="+mj-lt"/>
                <a:sym typeface="+mn-ea"/>
              </a:rPr>
              <a:t>文件首部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" y="1744980"/>
            <a:ext cx="8274050" cy="35934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545"/>
            <a:ext cx="7651750" cy="866775"/>
          </a:xfrm>
        </p:spPr>
        <p:txBody>
          <a:bodyPr>
            <a:normAutofit fontScale="90000"/>
          </a:bodyPr>
          <a:lstStyle/>
          <a:p>
            <a:r>
              <a:rPr dirty="0">
                <a:ea typeface="+mj-lt"/>
                <a:cs typeface="+mj-lt"/>
                <a:sym typeface="+mn-ea"/>
              </a:rPr>
              <a:t>WAV 媒体文件格式剖析</a:t>
            </a:r>
            <a:r>
              <a:rPr lang="en-US" dirty="0">
                <a:ea typeface="+mj-lt"/>
                <a:cs typeface="+mj-lt"/>
                <a:sym typeface="+mn-ea"/>
              </a:rPr>
              <a:t>——WAV</a:t>
            </a:r>
            <a:r>
              <a:rPr lang="zh-CN" altLang="en-US" dirty="0">
                <a:ea typeface="+mj-lt"/>
                <a:cs typeface="+mj-lt"/>
                <a:sym typeface="+mn-ea"/>
              </a:rPr>
              <a:t>文件首部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290" y="1163320"/>
            <a:ext cx="3995420" cy="5059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545"/>
            <a:ext cx="8025130" cy="866775"/>
          </a:xfrm>
        </p:spPr>
        <p:txBody>
          <a:bodyPr>
            <a:normAutofit/>
          </a:bodyPr>
          <a:lstStyle/>
          <a:p>
            <a:r>
              <a:rPr sz="2900" dirty="0">
                <a:ea typeface="+mj-lt"/>
                <a:cs typeface="+mj-lt"/>
                <a:sym typeface="+mn-ea"/>
              </a:rPr>
              <a:t>WAV 媒体文件格式剖析</a:t>
            </a:r>
            <a:r>
              <a:rPr lang="en-US" sz="2900" dirty="0">
                <a:ea typeface="+mj-lt"/>
                <a:cs typeface="+mj-lt"/>
                <a:sym typeface="+mn-ea"/>
              </a:rPr>
              <a:t>——Format</a:t>
            </a:r>
            <a:r>
              <a:rPr lang="zh-CN" altLang="en-US" sz="2900" dirty="0">
                <a:ea typeface="+mj-lt"/>
                <a:cs typeface="+mj-lt"/>
                <a:sym typeface="+mn-ea"/>
              </a:rPr>
              <a:t>数据块</a:t>
            </a:r>
            <a:endParaRPr lang="zh-CN" altLang="en-US" sz="29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611630"/>
            <a:ext cx="8451850" cy="40836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545"/>
            <a:ext cx="7830820" cy="866775"/>
          </a:xfrm>
        </p:spPr>
        <p:txBody>
          <a:bodyPr>
            <a:normAutofit/>
          </a:bodyPr>
          <a:lstStyle/>
          <a:p>
            <a:r>
              <a:rPr sz="2900" dirty="0">
                <a:ea typeface="+mj-lt"/>
                <a:cs typeface="+mj-lt"/>
                <a:sym typeface="+mn-ea"/>
              </a:rPr>
              <a:t>WAV 媒体文件格式剖析</a:t>
            </a:r>
            <a:r>
              <a:rPr lang="en-US" sz="2900" dirty="0">
                <a:ea typeface="+mj-lt"/>
                <a:cs typeface="+mj-lt"/>
                <a:sym typeface="+mn-ea"/>
              </a:rPr>
              <a:t>——Data</a:t>
            </a:r>
            <a:r>
              <a:rPr lang="zh-CN" altLang="en-US" sz="2900" dirty="0">
                <a:ea typeface="+mj-lt"/>
                <a:cs typeface="+mj-lt"/>
                <a:sym typeface="+mn-ea"/>
              </a:rPr>
              <a:t>数据块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1576070"/>
            <a:ext cx="8207375" cy="37826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545"/>
            <a:ext cx="7889875" cy="866775"/>
          </a:xfrm>
        </p:spPr>
        <p:txBody>
          <a:bodyPr>
            <a:normAutofit/>
          </a:bodyPr>
          <a:lstStyle/>
          <a:p>
            <a:r>
              <a:rPr sz="2900" dirty="0">
                <a:ea typeface="+mj-lt"/>
                <a:cs typeface="+mj-lt"/>
                <a:sym typeface="+mn-ea"/>
              </a:rPr>
              <a:t>WAV 媒体文件格式剖析</a:t>
            </a:r>
            <a:r>
              <a:rPr lang="en-US" sz="2900" dirty="0">
                <a:ea typeface="+mj-lt"/>
                <a:cs typeface="+mj-lt"/>
                <a:sym typeface="+mn-ea"/>
              </a:rPr>
              <a:t>——Data</a:t>
            </a:r>
            <a:r>
              <a:rPr lang="zh-CN" altLang="en-US" sz="2900" dirty="0">
                <a:ea typeface="+mj-lt"/>
                <a:cs typeface="+mj-lt"/>
                <a:sym typeface="+mn-ea"/>
              </a:rPr>
              <a:t>数据块</a:t>
            </a:r>
            <a:endParaRPr lang="zh-CN" altLang="en-US" sz="29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1356995"/>
            <a:ext cx="5798820" cy="5074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72585" y="3522307"/>
            <a:ext cx="784682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基于 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WAV 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格式文件的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秘密信息的隐藏和提取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9601" y="1316204"/>
            <a:ext cx="2112796" cy="21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58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Wav </a:t>
            </a:r>
            <a:r>
              <a:rPr lang="zh-CN" altLang="en-US" sz="2900" dirty="0">
                <a:ea typeface="+mj-lt"/>
                <a:cs typeface="+mj-lt"/>
              </a:rPr>
              <a:t>格式文件读取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58B4B5-75A6-B312-FA13-2887A7F39AF6}"/>
              </a:ext>
            </a:extLst>
          </p:cNvPr>
          <p:cNvSpPr txBox="1"/>
          <p:nvPr/>
        </p:nvSpPr>
        <p:spPr>
          <a:xfrm>
            <a:off x="838200" y="1471518"/>
            <a:ext cx="730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[header, data, </a:t>
            </a:r>
            <a:r>
              <a:rPr lang="en-US" altLang="zh-CN" sz="2400" dirty="0" err="1"/>
              <a:t>bits_per_sample</a:t>
            </a:r>
            <a:r>
              <a:rPr lang="en-US" altLang="zh-CN" sz="2400" dirty="0"/>
              <a:t>] = </a:t>
            </a:r>
            <a:r>
              <a:rPr lang="en-US" altLang="zh-CN" sz="2400" dirty="0" err="1"/>
              <a:t>wav_read</a:t>
            </a:r>
            <a:r>
              <a:rPr lang="en-US" altLang="zh-CN" sz="2400" dirty="0"/>
              <a:t>(</a:t>
            </a:r>
            <a:r>
              <a:rPr lang="en-US" altLang="zh-CN" sz="2400" dirty="0" err="1"/>
              <a:t>file_path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D20D470-F874-E9BD-E660-55BE4E7A1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24137"/>
            <a:ext cx="106584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88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38F472-8CBA-1D11-B7F0-EC1ADB4E3468}"/>
              </a:ext>
            </a:extLst>
          </p:cNvPr>
          <p:cNvSpPr txBox="1"/>
          <p:nvPr/>
        </p:nvSpPr>
        <p:spPr>
          <a:xfrm>
            <a:off x="1080017" y="2096584"/>
            <a:ext cx="980880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信息隐藏</a:t>
            </a:r>
            <a:endParaRPr lang="en-US" altLang="zh-CN" sz="2000" b="1" dirty="0"/>
          </a:p>
          <a:p>
            <a:r>
              <a:rPr lang="zh-CN" altLang="en-US" sz="2000" dirty="0"/>
              <a:t>将待隐藏的信息 payload 的每一个 bit 嵌入到 wav 音频文件的 Data 数据块的 Data 字段（以 `BitsPerSample` 位为一组）的 LSB（最低有效位）中，从而实现信息的隐藏。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信息提取</a:t>
            </a:r>
            <a:endParaRPr lang="en-US" altLang="zh-CN" sz="2000" b="1" dirty="0"/>
          </a:p>
          <a:p>
            <a:r>
              <a:rPr lang="zh-CN" altLang="en-US" sz="2000" dirty="0"/>
              <a:t>与此同理，提取 wav 音频文件的 Data 数据块的 Data 字段（以 `BitsPerSample` 位为一组）的 LSB（最低有效位），即可提取出隐藏的信息。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D14707-F78C-A751-E12D-89D640085808}"/>
              </a:ext>
            </a:extLst>
          </p:cNvPr>
          <p:cNvSpPr txBox="1"/>
          <p:nvPr/>
        </p:nvSpPr>
        <p:spPr>
          <a:xfrm>
            <a:off x="1080017" y="1399278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LSB 隐藏法</a:t>
            </a:r>
          </a:p>
        </p:txBody>
      </p:sp>
    </p:spTree>
    <p:extLst>
      <p:ext uri="{BB962C8B-B14F-4D97-AF65-F5344CB8AC3E}">
        <p14:creationId xmlns:p14="http://schemas.microsoft.com/office/powerpoint/2010/main" val="44571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31925" y="1294130"/>
            <a:ext cx="4664075" cy="5255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实验原理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音频隐藏的基本原理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LSB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音频隐藏算法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WAV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文件格式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实验准备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WAV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媒体文件准备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WAV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媒体文件隐藏方法探讨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95998" y="1294111"/>
            <a:ext cx="4664148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WAV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媒体文件格式剖析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WAV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文件首部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Format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数据块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Data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数据块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4.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基于 WAV 格式文件的秘密信息的隐藏和提取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wav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格式文件读取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LSB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隐藏法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随机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LSB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隐藏法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8B2A02-40D7-D544-D22E-7D7CA7F20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2" t="12788" r="7592" b="5578"/>
          <a:stretch/>
        </p:blipFill>
        <p:spPr>
          <a:xfrm>
            <a:off x="1987420" y="1556695"/>
            <a:ext cx="8217160" cy="47134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44A31B0-7975-DEEA-CC4E-6E7714949027}"/>
              </a:ext>
            </a:extLst>
          </p:cNvPr>
          <p:cNvSpPr txBox="1"/>
          <p:nvPr/>
        </p:nvSpPr>
        <p:spPr>
          <a:xfrm>
            <a:off x="838200" y="10821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音频文件作</a:t>
            </a:r>
            <a:r>
              <a:rPr lang="en-US" altLang="zh-CN" sz="1800" dirty="0"/>
              <a:t>payload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248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4A31B0-7975-DEEA-CC4E-6E7714949027}"/>
              </a:ext>
            </a:extLst>
          </p:cNvPr>
          <p:cNvSpPr txBox="1"/>
          <p:nvPr/>
        </p:nvSpPr>
        <p:spPr>
          <a:xfrm>
            <a:off x="838200" y="10821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音频文件作</a:t>
            </a:r>
            <a:r>
              <a:rPr lang="en-US" altLang="zh-CN" sz="1800" dirty="0"/>
              <a:t>payload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6D1DED-48C2-ABF9-421F-DD243FDEC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5" t="11973" r="7750" b="4328"/>
          <a:stretch/>
        </p:blipFill>
        <p:spPr>
          <a:xfrm>
            <a:off x="2055158" y="1630859"/>
            <a:ext cx="8081683" cy="47440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0EC3FD-E376-847F-8EA8-EF128B6D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99" y="1079504"/>
            <a:ext cx="5105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9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D6990E-0B82-6DF8-210C-428D52036CB4}"/>
              </a:ext>
            </a:extLst>
          </p:cNvPr>
          <p:cNvSpPr txBox="1"/>
          <p:nvPr/>
        </p:nvSpPr>
        <p:spPr>
          <a:xfrm>
            <a:off x="838200" y="10821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音频文件作</a:t>
            </a:r>
            <a:r>
              <a:rPr lang="en-US" altLang="zh-CN" sz="1800" dirty="0"/>
              <a:t>payload</a:t>
            </a:r>
            <a:endParaRPr lang="zh-CN" altLang="en-US" sz="1800" dirty="0"/>
          </a:p>
        </p:txBody>
      </p:sp>
      <p:pic>
        <p:nvPicPr>
          <p:cNvPr id="6" name="audio_with_info">
            <a:hlinkClick r:id="" action="ppaction://media"/>
            <a:extLst>
              <a:ext uri="{FF2B5EF4-FFF2-40B4-BE49-F238E27FC236}">
                <a16:creationId xmlns:a16="http://schemas.microsoft.com/office/drawing/2014/main" id="{A0D0AD21-01DE-2F47-4617-61DC90811F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43295" y="1759992"/>
            <a:ext cx="487363" cy="4873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A23E84-6DC1-67AE-DC44-9DFF39AF5AD5}"/>
              </a:ext>
            </a:extLst>
          </p:cNvPr>
          <p:cNvSpPr txBox="1"/>
          <p:nvPr/>
        </p:nvSpPr>
        <p:spPr>
          <a:xfrm>
            <a:off x="1219978" y="1819008"/>
            <a:ext cx="2083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嵌入信息后音频</a:t>
            </a:r>
            <a:endParaRPr lang="en-US" altLang="zh-CN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4AA3CA-C974-C8F6-BDA2-1D76E3913B4B}"/>
              </a:ext>
            </a:extLst>
          </p:cNvPr>
          <p:cNvSpPr txBox="1"/>
          <p:nvPr/>
        </p:nvSpPr>
        <p:spPr>
          <a:xfrm>
            <a:off x="1219978" y="263818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提取出的音频</a:t>
            </a:r>
            <a:endParaRPr lang="en-US" altLang="zh-CN" sz="1800" dirty="0"/>
          </a:p>
        </p:txBody>
      </p:sp>
      <p:pic>
        <p:nvPicPr>
          <p:cNvPr id="11" name="info">
            <a:hlinkClick r:id="" action="ppaction://media"/>
            <a:extLst>
              <a:ext uri="{FF2B5EF4-FFF2-40B4-BE49-F238E27FC236}">
                <a16:creationId xmlns:a16="http://schemas.microsoft.com/office/drawing/2014/main" id="{721360DC-FC7F-5789-7735-9AD79BCD0BC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43295" y="2579173"/>
            <a:ext cx="487363" cy="4873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6BA7E5-19B6-C20C-D5C9-A12D509E3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605" y="3429000"/>
            <a:ext cx="9842789" cy="20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8974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4A31B0-7975-DEEA-CC4E-6E7714949027}"/>
              </a:ext>
            </a:extLst>
          </p:cNvPr>
          <p:cNvSpPr txBox="1"/>
          <p:nvPr/>
        </p:nvSpPr>
        <p:spPr>
          <a:xfrm>
            <a:off x="838200" y="10821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图像</a:t>
            </a:r>
            <a:r>
              <a:rPr lang="zh-CN" altLang="en-US" sz="1800" dirty="0"/>
              <a:t>文件作</a:t>
            </a:r>
            <a:r>
              <a:rPr lang="en-US" altLang="zh-CN" sz="1800" dirty="0"/>
              <a:t>payload</a:t>
            </a:r>
            <a:endParaRPr lang="zh-CN" alt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E4FDAB-B23F-AEA3-6FFB-EEE2A35AA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6858"/>
            <a:ext cx="1716833" cy="17168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52D30F-D4D6-D399-B921-5E758AA40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977" y="1612862"/>
            <a:ext cx="6643396" cy="30564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45B2121-A04B-2E35-1AFE-B5E4FAED3D31}"/>
              </a:ext>
            </a:extLst>
          </p:cNvPr>
          <p:cNvSpPr txBox="1"/>
          <p:nvPr/>
        </p:nvSpPr>
        <p:spPr>
          <a:xfrm>
            <a:off x="838200" y="4930611"/>
            <a:ext cx="2083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嵌入信息后音频</a:t>
            </a:r>
            <a:endParaRPr lang="en-US" altLang="zh-CN" sz="1800" dirty="0"/>
          </a:p>
        </p:txBody>
      </p:sp>
      <p:pic>
        <p:nvPicPr>
          <p:cNvPr id="12" name="audio_with_img">
            <a:hlinkClick r:id="" action="ppaction://media"/>
            <a:extLst>
              <a:ext uri="{FF2B5EF4-FFF2-40B4-BE49-F238E27FC236}">
                <a16:creationId xmlns:a16="http://schemas.microsoft.com/office/drawing/2014/main" id="{714F08C8-9D5B-3ACF-C036-575F5E158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24524" y="48715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1899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4A31B0-7975-DEEA-CC4E-6E7714949027}"/>
              </a:ext>
            </a:extLst>
          </p:cNvPr>
          <p:cNvSpPr txBox="1"/>
          <p:nvPr/>
        </p:nvSpPr>
        <p:spPr>
          <a:xfrm>
            <a:off x="838200" y="10821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图像</a:t>
            </a:r>
            <a:r>
              <a:rPr lang="zh-CN" altLang="en-US" sz="1800" dirty="0"/>
              <a:t>文件作</a:t>
            </a:r>
            <a:r>
              <a:rPr lang="en-US" altLang="zh-CN" sz="1800" dirty="0"/>
              <a:t>payload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C02703-E6FC-0615-61AD-2ABF69722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72" t="12789" r="8145" b="4329"/>
          <a:stretch/>
        </p:blipFill>
        <p:spPr>
          <a:xfrm>
            <a:off x="2191139" y="1617230"/>
            <a:ext cx="7809722" cy="457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4A31B0-7975-DEEA-CC4E-6E7714949027}"/>
              </a:ext>
            </a:extLst>
          </p:cNvPr>
          <p:cNvSpPr txBox="1"/>
          <p:nvPr/>
        </p:nvSpPr>
        <p:spPr>
          <a:xfrm>
            <a:off x="838200" y="10821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图像</a:t>
            </a:r>
            <a:r>
              <a:rPr lang="zh-CN" altLang="en-US" sz="1800" dirty="0"/>
              <a:t>文件作</a:t>
            </a:r>
            <a:r>
              <a:rPr lang="en-US" altLang="zh-CN" sz="1800" dirty="0"/>
              <a:t>payload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AC818-DCD4-5101-7C8F-4CE11198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99" y="1079504"/>
            <a:ext cx="5105400" cy="419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77F65-8FB4-17F4-8F83-5D70A0F52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8" t="11701" r="7512" b="4329"/>
          <a:stretch/>
        </p:blipFill>
        <p:spPr>
          <a:xfrm>
            <a:off x="2055159" y="1695993"/>
            <a:ext cx="8081682" cy="46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39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4A31B0-7975-DEEA-CC4E-6E7714949027}"/>
              </a:ext>
            </a:extLst>
          </p:cNvPr>
          <p:cNvSpPr txBox="1"/>
          <p:nvPr/>
        </p:nvSpPr>
        <p:spPr>
          <a:xfrm>
            <a:off x="838200" y="10821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图像</a:t>
            </a:r>
            <a:r>
              <a:rPr lang="zh-CN" altLang="en-US" sz="1800" dirty="0"/>
              <a:t>文件作</a:t>
            </a:r>
            <a:r>
              <a:rPr lang="en-US" altLang="zh-CN" sz="1800" dirty="0"/>
              <a:t>payload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9DB169-DAA2-A106-AA8D-9D32CAC40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06" y="2219032"/>
            <a:ext cx="2598142" cy="1910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947E10-F0C0-8088-EA5C-36A1FBCFC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553" y="2046993"/>
            <a:ext cx="6601413" cy="22898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AD9EA5-3F41-CF0C-066F-7F62C57C9971}"/>
              </a:ext>
            </a:extLst>
          </p:cNvPr>
          <p:cNvSpPr txBox="1"/>
          <p:nvPr/>
        </p:nvSpPr>
        <p:spPr>
          <a:xfrm>
            <a:off x="931506" y="4896633"/>
            <a:ext cx="2083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嵌入信息后音频</a:t>
            </a:r>
            <a:endParaRPr lang="en-US" altLang="zh-CN" sz="1800" dirty="0"/>
          </a:p>
        </p:txBody>
      </p:sp>
      <p:pic>
        <p:nvPicPr>
          <p:cNvPr id="11" name="audio_with_img">
            <a:hlinkClick r:id="" action="ppaction://media"/>
            <a:extLst>
              <a:ext uri="{FF2B5EF4-FFF2-40B4-BE49-F238E27FC236}">
                <a16:creationId xmlns:a16="http://schemas.microsoft.com/office/drawing/2014/main" id="{2F6BEC21-B188-2B2C-25D7-A2ACA4277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33855" y="48376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8222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4A31B0-7975-DEEA-CC4E-6E7714949027}"/>
              </a:ext>
            </a:extLst>
          </p:cNvPr>
          <p:cNvSpPr txBox="1"/>
          <p:nvPr/>
        </p:nvSpPr>
        <p:spPr>
          <a:xfrm>
            <a:off x="838200" y="10821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图像</a:t>
            </a:r>
            <a:r>
              <a:rPr lang="zh-CN" altLang="en-US" sz="1800" dirty="0"/>
              <a:t>文件作</a:t>
            </a:r>
            <a:r>
              <a:rPr lang="en-US" altLang="zh-CN" sz="1800" dirty="0"/>
              <a:t>payload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5144C5-EA96-92BE-E16C-B8F1A7468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0" t="12245" r="7039" b="5306"/>
          <a:stretch/>
        </p:blipFill>
        <p:spPr>
          <a:xfrm>
            <a:off x="2149150" y="1620459"/>
            <a:ext cx="7893699" cy="45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4A31B0-7975-DEEA-CC4E-6E7714949027}"/>
              </a:ext>
            </a:extLst>
          </p:cNvPr>
          <p:cNvSpPr txBox="1"/>
          <p:nvPr/>
        </p:nvSpPr>
        <p:spPr>
          <a:xfrm>
            <a:off x="838200" y="10821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图像</a:t>
            </a:r>
            <a:r>
              <a:rPr lang="zh-CN" altLang="en-US" sz="1800" dirty="0"/>
              <a:t>文件作</a:t>
            </a:r>
            <a:r>
              <a:rPr lang="en-US" altLang="zh-CN" sz="1800" dirty="0"/>
              <a:t>payload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A3A63-DB8A-4FED-AFED-566C7BDB0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99" y="1079504"/>
            <a:ext cx="5105400" cy="419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D94D5C-63E6-51BF-E8BA-6A196CBA4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8" t="12381" r="7592" b="4328"/>
          <a:stretch/>
        </p:blipFill>
        <p:spPr>
          <a:xfrm>
            <a:off x="2018522" y="1498604"/>
            <a:ext cx="8154955" cy="47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zh-CN" altLang="en-US" sz="2900" dirty="0">
                <a:ea typeface="+mj-lt"/>
                <a:cs typeface="+mj-lt"/>
              </a:rPr>
              <a:t>随机 </a:t>
            </a:r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EFD43E-6CBD-4F9E-CBFC-1D69B4E59558}"/>
              </a:ext>
            </a:extLst>
          </p:cNvPr>
          <p:cNvSpPr txBox="1"/>
          <p:nvPr/>
        </p:nvSpPr>
        <p:spPr>
          <a:xfrm>
            <a:off x="838200" y="1745025"/>
            <a:ext cx="10050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常规的 LSB 隐写很容易被隐写分析，攻击者可以从藏有信息的文件中提取出 LSB，分析 LSB 的分布规律等统计特性，就能够发现该文件隐藏了信息。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16B140-A53E-1B9E-111B-AABBC8E26EF6}"/>
              </a:ext>
            </a:extLst>
          </p:cNvPr>
          <p:cNvSpPr txBox="1"/>
          <p:nvPr/>
        </p:nvSpPr>
        <p:spPr>
          <a:xfrm>
            <a:off x="838200" y="122965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LSB </a:t>
            </a:r>
            <a:r>
              <a:rPr lang="zh-CN" altLang="en-US" b="1" dirty="0"/>
              <a:t>隐写分析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7D6D29-59D2-F59B-3E35-6B3738D4AD43}"/>
              </a:ext>
            </a:extLst>
          </p:cNvPr>
          <p:cNvSpPr txBox="1"/>
          <p:nvPr/>
        </p:nvSpPr>
        <p:spPr>
          <a:xfrm>
            <a:off x="838200" y="3065349"/>
            <a:ext cx="888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将 LSB 隐写进行变体，随机的选取 1st-LSB 或 2nd-LSB 作为信息的隐藏位置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F57009-6D59-1FF2-E829-693BC87E0B1D}"/>
              </a:ext>
            </a:extLst>
          </p:cNvPr>
          <p:cNvSpPr txBox="1"/>
          <p:nvPr/>
        </p:nvSpPr>
        <p:spPr>
          <a:xfrm>
            <a:off x="838200" y="253739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随机 </a:t>
            </a:r>
            <a:r>
              <a:rPr lang="en-US" altLang="zh-CN" b="1" dirty="0"/>
              <a:t>LSB </a:t>
            </a:r>
            <a:r>
              <a:rPr lang="zh-CN" altLang="en-US" b="1" dirty="0"/>
              <a:t>隐写术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CA2C619-73D2-C6FC-78E4-EAE2B01C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3951"/>
            <a:ext cx="113252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zh-CN" altLang="en-US" sz="2900" dirty="0">
                <a:latin typeface="+mj-ea"/>
                <a:cs typeface="+mj-ea"/>
              </a:rPr>
              <a:t>实验原理</a:t>
            </a:r>
            <a:r>
              <a:rPr lang="en-US" altLang="zh-CN" sz="2900" dirty="0">
                <a:latin typeface="+mj-ea"/>
                <a:cs typeface="+mj-ea"/>
              </a:rPr>
              <a:t>——</a:t>
            </a:r>
            <a:r>
              <a:rPr lang="zh-CN" altLang="en-US" sz="2900" dirty="0">
                <a:latin typeface="+mj-ea"/>
                <a:cs typeface="+mj-ea"/>
              </a:rPr>
              <a:t>音频隐藏的基本原理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5645" y="1163320"/>
            <a:ext cx="10273030" cy="48196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对音频信息隐藏技术的要求：</a:t>
            </a:r>
          </a:p>
          <a:p>
            <a:pPr>
              <a:lnSpc>
                <a:spcPct val="150000"/>
              </a:lnSpc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透明性</a:t>
            </a:r>
          </a:p>
          <a:p>
            <a:pPr>
              <a:lnSpc>
                <a:spcPct val="150000"/>
              </a:lnSpc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鲁棒性（强鲁棒，抗模数转换）</a:t>
            </a:r>
          </a:p>
          <a:p>
            <a:pPr>
              <a:lnSpc>
                <a:spcPct val="150000"/>
              </a:lnSpc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同步</a:t>
            </a:r>
          </a:p>
          <a:p>
            <a:pPr>
              <a:lnSpc>
                <a:spcPct val="150000"/>
              </a:lnSpc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盲检测</a:t>
            </a:r>
          </a:p>
          <a:p>
            <a:pPr>
              <a:lnSpc>
                <a:spcPct val="150000"/>
              </a:lnSpc>
            </a:pPr>
            <a:r>
              <a:rPr sz="24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数字化音频中，低有效比特对音质贡献弱，改变低有效比特不会显著影响音质。</a:t>
            </a:r>
            <a:r>
              <a:rPr lang="zh-CN" sz="2400" b="1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这也为我们的</a:t>
            </a:r>
            <a:r>
              <a:rPr lang="en-US" altLang="zh-CN" sz="2400" b="1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LSB</a:t>
            </a:r>
            <a:r>
              <a:rPr lang="zh-CN" altLang="en-US" sz="2400" b="1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隐藏算法提供了理论基础。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zh-CN" altLang="en-US" sz="2900" dirty="0">
                <a:ea typeface="+mj-lt"/>
                <a:cs typeface="+mj-lt"/>
              </a:rPr>
              <a:t>随机 </a:t>
            </a:r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C86C1C-DF2B-DE2A-A9D4-1A9E77C46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0" t="12246" r="8145" b="4329"/>
          <a:stretch/>
        </p:blipFill>
        <p:spPr>
          <a:xfrm>
            <a:off x="1981200" y="1382375"/>
            <a:ext cx="8229600" cy="48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92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zh-CN" altLang="en-US" sz="2900" dirty="0">
                <a:ea typeface="+mj-lt"/>
                <a:cs typeface="+mj-lt"/>
              </a:rPr>
              <a:t>随机 </a:t>
            </a:r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CC91F0-C007-E464-1C0F-D2E742E8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99" y="1079504"/>
            <a:ext cx="5105400" cy="419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11C60F-3A62-AB8B-BBF6-C9F84587B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35" t="11701" r="7276" b="5442"/>
          <a:stretch/>
        </p:blipFill>
        <p:spPr>
          <a:xfrm>
            <a:off x="2228461" y="1646044"/>
            <a:ext cx="7735077" cy="44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24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zh-CN" altLang="en-US" sz="2900" dirty="0">
                <a:ea typeface="+mj-lt"/>
                <a:cs typeface="+mj-lt"/>
              </a:rPr>
              <a:t>随机 </a:t>
            </a:r>
            <a:r>
              <a:rPr lang="en-US" altLang="zh-CN" sz="2900" dirty="0">
                <a:ea typeface="+mj-lt"/>
                <a:cs typeface="+mj-lt"/>
              </a:rPr>
              <a:t>LSB </a:t>
            </a:r>
            <a:r>
              <a:rPr lang="zh-CN" altLang="en-US" sz="2900" dirty="0">
                <a:ea typeface="+mj-lt"/>
                <a:cs typeface="+mj-lt"/>
              </a:rPr>
              <a:t>隐藏法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DA05C7-F450-B882-FC69-F87D2E6B9B44}"/>
              </a:ext>
            </a:extLst>
          </p:cNvPr>
          <p:cNvSpPr txBox="1"/>
          <p:nvPr/>
        </p:nvSpPr>
        <p:spPr>
          <a:xfrm>
            <a:off x="1219978" y="1819008"/>
            <a:ext cx="2083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嵌入信息后音频</a:t>
            </a:r>
            <a:endParaRPr lang="en-US" altLang="zh-CN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28FE2A-B4A2-6B62-2FBB-1C8CC88FAFDF}"/>
              </a:ext>
            </a:extLst>
          </p:cNvPr>
          <p:cNvSpPr txBox="1"/>
          <p:nvPr/>
        </p:nvSpPr>
        <p:spPr>
          <a:xfrm>
            <a:off x="1219978" y="263818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提取出的音频</a:t>
            </a:r>
            <a:endParaRPr lang="en-US" altLang="zh-CN" sz="1800" dirty="0"/>
          </a:p>
        </p:txBody>
      </p:sp>
      <p:pic>
        <p:nvPicPr>
          <p:cNvPr id="5" name="audio_with_info">
            <a:hlinkClick r:id="" action="ppaction://media"/>
            <a:extLst>
              <a:ext uri="{FF2B5EF4-FFF2-40B4-BE49-F238E27FC236}">
                <a16:creationId xmlns:a16="http://schemas.microsoft.com/office/drawing/2014/main" id="{4E7FEFC6-19C3-B781-7359-63ECACFE38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00385" y="1759992"/>
            <a:ext cx="487363" cy="487363"/>
          </a:xfrm>
          <a:prstGeom prst="rect">
            <a:avLst/>
          </a:prstGeom>
        </p:spPr>
      </p:pic>
      <p:pic>
        <p:nvPicPr>
          <p:cNvPr id="6" name="info">
            <a:hlinkClick r:id="" action="ppaction://media"/>
            <a:extLst>
              <a:ext uri="{FF2B5EF4-FFF2-40B4-BE49-F238E27FC236}">
                <a16:creationId xmlns:a16="http://schemas.microsoft.com/office/drawing/2014/main" id="{E544D1C3-5CB1-63FB-C34C-3488121DA9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00385" y="2579173"/>
            <a:ext cx="487363" cy="4873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3142AE-74AA-53C4-5F61-8D3D78F96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978" y="3457370"/>
            <a:ext cx="8556171" cy="192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94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zh-CN" altLang="en-US" sz="2900" dirty="0"/>
              <a:t>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0CBF82-93D8-98F2-E681-7867651C2A87}"/>
              </a:ext>
            </a:extLst>
          </p:cNvPr>
          <p:cNvSpPr txBox="1"/>
          <p:nvPr/>
        </p:nvSpPr>
        <p:spPr>
          <a:xfrm>
            <a:off x="1425251" y="2310013"/>
            <a:ext cx="9174324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wav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文件作载体，基于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LSB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隐写，实现了将音频、图像的信息隐藏与提取。</a:t>
            </a:r>
            <a:endParaRPr lang="en-US" altLang="zh-CN" dirty="0">
              <a:solidFill>
                <a:srgbClr val="333333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为对抗</a:t>
            </a:r>
            <a:r>
              <a:rPr lang="en-US" altLang="zh-CN" sz="18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LSB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隐写分析，提出 </a:t>
            </a:r>
            <a:r>
              <a:rPr lang="en-US" altLang="zh-CN" sz="18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Random LSB 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隐写，随机选取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1st-LSB 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或 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2nd-LSB 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作为嵌入位置。</a:t>
            </a:r>
            <a:endParaRPr lang="en-US" altLang="zh-CN" dirty="0">
              <a:solidFill>
                <a:srgbClr val="333333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了解了常用的音频隐写方法。</a:t>
            </a:r>
            <a:endParaRPr lang="en-US" altLang="zh-CN" sz="1800" b="0" i="0" u="none" strike="noStrike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72586" y="2041420"/>
            <a:ext cx="78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楷体" panose="02010609060101010101" pitchFamily="49" charset="-122"/>
                <a:ea typeface="楷体" panose="02010609060101010101" pitchFamily="49" charset="-122"/>
              </a:rPr>
              <a:t>谢谢大家！</a:t>
            </a:r>
            <a:endParaRPr lang="en-US" altLang="zh-CN" sz="6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4160" y="3429000"/>
            <a:ext cx="65836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刘修铭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2112492 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信息安全专业</a:t>
            </a:r>
          </a:p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武桐西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2112515 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信息安全专业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周钰宸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2111408 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信息安全专业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齐明杰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2113997 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信息安全专业</a:t>
            </a:r>
          </a:p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于泽林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2111698  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信息安全专业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545"/>
            <a:ext cx="6270625" cy="866775"/>
          </a:xfrm>
        </p:spPr>
        <p:txBody>
          <a:bodyPr>
            <a:normAutofit/>
          </a:bodyPr>
          <a:lstStyle/>
          <a:p>
            <a:r>
              <a:rPr lang="zh-CN" altLang="en-US" sz="2800">
                <a:latin typeface="+mj-ea"/>
                <a:cs typeface="+mj-ea"/>
              </a:rPr>
              <a:t>实验原理</a:t>
            </a:r>
            <a:r>
              <a:rPr lang="en-US" altLang="zh-CN" sz="2800">
                <a:latin typeface="+mj-ea"/>
                <a:cs typeface="+mj-ea"/>
              </a:rPr>
              <a:t>——</a:t>
            </a:r>
            <a:r>
              <a:rPr lang="en-US" altLang="zh-CN" sz="2800" b="0" dirty="0">
                <a:latin typeface="+mj-ea"/>
                <a:cs typeface="+mj-ea"/>
                <a:sym typeface="+mn-ea"/>
              </a:rPr>
              <a:t>LSB</a:t>
            </a:r>
            <a:r>
              <a:rPr lang="zh-CN" altLang="en-US" sz="2800" b="0" dirty="0">
                <a:latin typeface="+mj-ea"/>
                <a:cs typeface="+mj-ea"/>
                <a:sym typeface="+mn-ea"/>
              </a:rPr>
              <a:t>音频隐藏算法</a:t>
            </a:r>
            <a:endParaRPr lang="en-US" altLang="zh-CN" sz="2800" b="0">
              <a:latin typeface="+mj-ea"/>
              <a:cs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" y="1809750"/>
            <a:ext cx="4152900" cy="3477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2054860"/>
            <a:ext cx="6042025" cy="2987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latin typeface="+mj-ea"/>
                <a:cs typeface="+mj-ea"/>
                <a:sym typeface="+mn-ea"/>
              </a:rPr>
              <a:t>实验原理</a:t>
            </a:r>
            <a:r>
              <a:rPr lang="en-US" altLang="zh-CN">
                <a:latin typeface="+mj-ea"/>
                <a:cs typeface="+mj-ea"/>
                <a:sym typeface="+mn-ea"/>
              </a:rPr>
              <a:t>——</a:t>
            </a:r>
            <a:r>
              <a:rPr lang="en-US" altLang="zh-CN" b="0" dirty="0">
                <a:latin typeface="+mj-ea"/>
                <a:cs typeface="+mj-ea"/>
                <a:sym typeface="+mn-ea"/>
              </a:rPr>
              <a:t>LSB</a:t>
            </a:r>
            <a:r>
              <a:rPr lang="zh-CN" altLang="en-US" b="0" dirty="0">
                <a:latin typeface="+mj-ea"/>
                <a:cs typeface="+mj-ea"/>
                <a:sym typeface="+mn-ea"/>
              </a:rPr>
              <a:t>音频隐藏算法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682115"/>
            <a:ext cx="4996180" cy="32721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70" y="1682115"/>
            <a:ext cx="5882640" cy="3272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j-ea"/>
                <a:cs typeface="+mj-ea"/>
                <a:sym typeface="+mn-ea"/>
              </a:rPr>
              <a:t>实验原理</a:t>
            </a:r>
            <a:r>
              <a:rPr lang="en-US" altLang="zh-CN" dirty="0">
                <a:latin typeface="+mj-ea"/>
                <a:cs typeface="+mj-ea"/>
                <a:sym typeface="+mn-ea"/>
              </a:rPr>
              <a:t>——</a:t>
            </a:r>
            <a:r>
              <a:rPr lang="en-US" altLang="zh-CN" b="0" dirty="0">
                <a:latin typeface="+mj-ea"/>
                <a:cs typeface="+mj-ea"/>
                <a:sym typeface="+mn-ea"/>
              </a:rPr>
              <a:t>LSB</a:t>
            </a:r>
            <a:r>
              <a:rPr lang="zh-CN" altLang="en-US" b="0" dirty="0">
                <a:latin typeface="+mj-ea"/>
                <a:cs typeface="+mj-ea"/>
                <a:sym typeface="+mn-ea"/>
              </a:rPr>
              <a:t>音频隐藏算法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8200" y="1490980"/>
            <a:ext cx="8968740" cy="4163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算法实现</a:t>
            </a:r>
          </a:p>
          <a:p>
            <a:r>
              <a:rPr lang="zh-CN" altLang="en-US" sz="2400" dirty="0"/>
              <a:t>  （</a:t>
            </a:r>
            <a:r>
              <a:rPr lang="en-US" altLang="zh-CN" sz="2400" dirty="0"/>
              <a:t>1</a:t>
            </a:r>
            <a:r>
              <a:rPr lang="zh-CN" altLang="en-US" sz="2400" dirty="0"/>
              <a:t>）嵌入：水印替换最低（或次低）比特</a:t>
            </a:r>
          </a:p>
          <a:p>
            <a:r>
              <a:rPr lang="zh-CN" altLang="en-US" sz="2400" dirty="0"/>
              <a:t>  （</a:t>
            </a:r>
            <a:r>
              <a:rPr lang="en-US" altLang="zh-CN" sz="2400" dirty="0"/>
              <a:t>2</a:t>
            </a:r>
            <a:r>
              <a:rPr lang="zh-CN" altLang="en-US" sz="2400" dirty="0"/>
              <a:t>）提取：提取最低（或次低）比特组合为水印</a:t>
            </a:r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算法设计</a:t>
            </a:r>
          </a:p>
          <a:p>
            <a:r>
              <a:rPr lang="zh-CN" altLang="en-US" sz="2400" dirty="0"/>
              <a:t>  （</a:t>
            </a:r>
            <a:r>
              <a:rPr lang="en-US" altLang="zh-CN" sz="2400" dirty="0"/>
              <a:t>1</a:t>
            </a:r>
            <a:r>
              <a:rPr lang="zh-CN" altLang="en-US" sz="2400" dirty="0"/>
              <a:t>）选择样点：样点幅值大小与其掩蔽能力有关，静音段（幅值较小）的样点不宜用于隐藏</a:t>
            </a:r>
          </a:p>
          <a:p>
            <a:r>
              <a:rPr lang="zh-CN" altLang="en-US" sz="2400" dirty="0"/>
              <a:t>  （</a:t>
            </a:r>
            <a:r>
              <a:rPr lang="en-US" altLang="zh-CN" sz="2400" dirty="0"/>
              <a:t>2</a:t>
            </a:r>
            <a:r>
              <a:rPr lang="zh-CN" altLang="en-US" sz="2400" dirty="0"/>
              <a:t>）选择比特位：低比特位对音质影响小，但容易受到干扰</a:t>
            </a:r>
          </a:p>
          <a:p>
            <a:r>
              <a:rPr lang="en-US" altLang="zh-CN" sz="2400" dirty="0"/>
              <a:t>3. </a:t>
            </a:r>
            <a:r>
              <a:rPr lang="zh-CN" altLang="en-US" sz="2400" dirty="0"/>
              <a:t>算法性能</a:t>
            </a:r>
          </a:p>
          <a:p>
            <a:r>
              <a:rPr lang="zh-CN" altLang="en-US" sz="2400" dirty="0"/>
              <a:t>  （</a:t>
            </a:r>
            <a:r>
              <a:rPr lang="en-US" altLang="zh-CN" sz="2400" dirty="0"/>
              <a:t>1</a:t>
            </a:r>
            <a:r>
              <a:rPr lang="zh-CN" altLang="en-US" sz="2400" dirty="0"/>
              <a:t>）透明度高</a:t>
            </a:r>
          </a:p>
          <a:p>
            <a:r>
              <a:rPr lang="zh-CN" altLang="en-US" sz="2400" dirty="0"/>
              <a:t>  （</a:t>
            </a:r>
            <a:r>
              <a:rPr lang="en-US" altLang="zh-CN" sz="2400" dirty="0"/>
              <a:t>2</a:t>
            </a:r>
            <a:r>
              <a:rPr lang="zh-CN" altLang="en-US" sz="2400" dirty="0"/>
              <a:t>）容量大</a:t>
            </a:r>
          </a:p>
          <a:p>
            <a:r>
              <a:rPr lang="zh-CN" altLang="en-US" sz="2400" dirty="0"/>
              <a:t>  （</a:t>
            </a:r>
            <a:r>
              <a:rPr lang="en-US" altLang="zh-CN" sz="2400" dirty="0"/>
              <a:t>3</a:t>
            </a:r>
            <a:r>
              <a:rPr lang="zh-CN" altLang="en-US" sz="2400" dirty="0"/>
              <a:t>）鲁棒性差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zh-CN" altLang="en-US" sz="2900" dirty="0">
                <a:ea typeface="+mj-lt"/>
                <a:cs typeface="+mj-lt"/>
              </a:rPr>
              <a:t>实验原理</a:t>
            </a:r>
            <a:r>
              <a:rPr lang="en-US" altLang="zh-CN" sz="2900" dirty="0">
                <a:ea typeface="+mj-lt"/>
                <a:cs typeface="+mj-lt"/>
              </a:rPr>
              <a:t>——</a:t>
            </a:r>
            <a:r>
              <a:rPr lang="en-US" sz="2900" dirty="0">
                <a:ea typeface="+mj-lt"/>
                <a:cs typeface="+mj-lt"/>
              </a:rPr>
              <a:t>WAV</a:t>
            </a:r>
            <a:r>
              <a:rPr lang="zh-CN" altLang="en-US" sz="2900" dirty="0">
                <a:ea typeface="+mj-lt"/>
                <a:cs typeface="+mj-lt"/>
              </a:rPr>
              <a:t>文件格式</a:t>
            </a:r>
          </a:p>
        </p:txBody>
      </p:sp>
      <p:pic>
        <p:nvPicPr>
          <p:cNvPr id="3" name="图片 2" descr="1177848-20171012202504012-16154564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505" y="894080"/>
            <a:ext cx="5792470" cy="53663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545"/>
            <a:ext cx="6327140" cy="866775"/>
          </a:xfrm>
        </p:spPr>
        <p:txBody>
          <a:bodyPr>
            <a:normAutofit/>
          </a:bodyPr>
          <a:lstStyle/>
          <a:p>
            <a:r>
              <a:rPr lang="zh-CN" altLang="en-US" sz="2800">
                <a:ea typeface="+mj-lt"/>
                <a:cs typeface="+mj-lt"/>
              </a:rPr>
              <a:t>实验准备</a:t>
            </a:r>
            <a:r>
              <a:rPr lang="en-US" altLang="zh-CN" sz="2800">
                <a:ea typeface="+mj-lt"/>
                <a:cs typeface="+mj-lt"/>
              </a:rPr>
              <a:t>——</a:t>
            </a:r>
            <a:r>
              <a:rPr lang="zh-CN" altLang="en-US" sz="2800">
                <a:ea typeface="+mj-lt"/>
                <a:cs typeface="+mj-lt"/>
              </a:rPr>
              <a:t>WAV媒体文件准备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48209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/>
              <a:t>载体文件</a:t>
            </a:r>
            <a:r>
              <a:rPr lang="en-US" altLang="zh-CN" sz="2400"/>
              <a:t>——</a:t>
            </a:r>
            <a:r>
              <a:rPr lang="en-US" altLang="zh-CN" sz="2400" b="1"/>
              <a:t>WAV</a:t>
            </a:r>
            <a:r>
              <a:rPr lang="zh-CN" altLang="en-US" sz="2400" b="1"/>
              <a:t>格式</a:t>
            </a:r>
            <a:endParaRPr lang="en-US" altLang="zh-CN" sz="2400"/>
          </a:p>
          <a:p>
            <a:r>
              <a:rPr lang="zh-CN" altLang="en-US" sz="2400"/>
              <a:t>信息隐藏技术的学堂在线课的课程介绍</a:t>
            </a:r>
          </a:p>
        </p:txBody>
      </p:sp>
      <p:pic>
        <p:nvPicPr>
          <p:cNvPr id="4" name="图片 3" descr="image-202404052031529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0" y="2312035"/>
            <a:ext cx="7917180" cy="3823335"/>
          </a:xfrm>
          <a:prstGeom prst="rect">
            <a:avLst/>
          </a:prstGeom>
        </p:spPr>
      </p:pic>
      <p:pic>
        <p:nvPicPr>
          <p:cNvPr id="5" name="cover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4900" y="613537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6862"/>
            <a:ext cx="8081682" cy="866775"/>
          </a:xfrm>
        </p:spPr>
        <p:txBody>
          <a:bodyPr>
            <a:normAutofit/>
          </a:bodyPr>
          <a:lstStyle/>
          <a:p>
            <a:r>
              <a:rPr lang="zh-CN" altLang="en-US" sz="2900">
                <a:ea typeface="+mj-lt"/>
                <a:cs typeface="+mj-lt"/>
                <a:sym typeface="+mn-ea"/>
              </a:rPr>
              <a:t>实验准备</a:t>
            </a:r>
            <a:r>
              <a:rPr lang="en-US" altLang="zh-CN" sz="2900">
                <a:ea typeface="+mj-lt"/>
                <a:cs typeface="+mj-lt"/>
                <a:sym typeface="+mn-ea"/>
              </a:rPr>
              <a:t>——</a:t>
            </a:r>
            <a:r>
              <a:rPr lang="zh-CN" altLang="en-US" sz="2900">
                <a:ea typeface="+mj-lt"/>
                <a:cs typeface="+mj-lt"/>
                <a:sym typeface="+mn-ea"/>
              </a:rPr>
              <a:t>WAV媒体文件准备</a:t>
            </a:r>
            <a:endParaRPr lang="zh-CN" altLang="en-US" sz="2900" dirty="0"/>
          </a:p>
        </p:txBody>
      </p:sp>
      <p:pic>
        <p:nvPicPr>
          <p:cNvPr id="3" name="图片 2" descr="NeverGonnaGiveYouU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045" y="2418080"/>
            <a:ext cx="5794375" cy="36169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200" y="1475740"/>
            <a:ext cx="70707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ym typeface="+mn-ea"/>
              </a:rPr>
              <a:t>隐藏文件</a:t>
            </a:r>
            <a:r>
              <a:rPr lang="en-US" altLang="zh-CN" sz="2400">
                <a:sym typeface="+mn-ea"/>
              </a:rPr>
              <a:t>——</a:t>
            </a:r>
            <a:r>
              <a:rPr lang="en-US" altLang="zh-CN" sz="2400" b="1">
                <a:sym typeface="+mn-ea"/>
              </a:rPr>
              <a:t>WAV</a:t>
            </a:r>
            <a:r>
              <a:rPr lang="zh-CN" altLang="en-US" sz="2400" b="1">
                <a:sym typeface="+mn-ea"/>
              </a:rPr>
              <a:t>格式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恶作剧音频《Never gonna give you up》的截取</a:t>
            </a:r>
          </a:p>
        </p:txBody>
      </p:sp>
      <p:pic>
        <p:nvPicPr>
          <p:cNvPr id="5" name="payload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4420" y="6147435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Y2YWE2NWZlMGNjNzg1YmY0NmI2YTkxODY3NDZjZD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1007</Words>
  <Application>Microsoft Office PowerPoint</Application>
  <PresentationFormat>宽屏</PresentationFormat>
  <Paragraphs>180</Paragraphs>
  <Slides>34</Slides>
  <Notes>25</Notes>
  <HiddenSlides>0</HiddenSlides>
  <MMClips>8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方正姚体</vt:lpstr>
      <vt:lpstr>华文中宋</vt:lpstr>
      <vt:lpstr>楷体</vt:lpstr>
      <vt:lpstr>Arial</vt:lpstr>
      <vt:lpstr>Times New Roman</vt:lpstr>
      <vt:lpstr>Office 主题​​</vt:lpstr>
      <vt:lpstr>PowerPoint 演示文稿</vt:lpstr>
      <vt:lpstr>目录</vt:lpstr>
      <vt:lpstr>实验原理——音频隐藏的基本原理</vt:lpstr>
      <vt:lpstr>实验原理——LSB音频隐藏算法</vt:lpstr>
      <vt:lpstr>实验原理——LSB音频隐藏算法</vt:lpstr>
      <vt:lpstr>实验原理——LSB音频隐藏算法</vt:lpstr>
      <vt:lpstr>实验原理——WAV文件格式</vt:lpstr>
      <vt:lpstr>实验准备——WAV媒体文件准备</vt:lpstr>
      <vt:lpstr>实验准备——WAV媒体文件准备</vt:lpstr>
      <vt:lpstr>实验准备——WAV 媒体文件隐藏方法探讨</vt:lpstr>
      <vt:lpstr>实验准备——WAV 媒体文件隐藏方法探讨</vt:lpstr>
      <vt:lpstr>WAV 媒体文件格式剖析——WAV文件首部</vt:lpstr>
      <vt:lpstr>WAV 媒体文件格式剖析——WAV文件首部</vt:lpstr>
      <vt:lpstr>WAV 媒体文件格式剖析——Format数据块</vt:lpstr>
      <vt:lpstr>WAV 媒体文件格式剖析——Data数据块</vt:lpstr>
      <vt:lpstr>WAV 媒体文件格式剖析——Data数据块</vt:lpstr>
      <vt:lpstr>PowerPoint 演示文稿</vt:lpstr>
      <vt:lpstr>Wav 格式文件读取</vt:lpstr>
      <vt:lpstr>LSB 隐藏法</vt:lpstr>
      <vt:lpstr>LSB 隐藏法</vt:lpstr>
      <vt:lpstr>LSB 隐藏法</vt:lpstr>
      <vt:lpstr>LSB 隐藏法</vt:lpstr>
      <vt:lpstr>LSB 隐藏法</vt:lpstr>
      <vt:lpstr>LSB 隐藏法</vt:lpstr>
      <vt:lpstr>LSB 隐藏法</vt:lpstr>
      <vt:lpstr>LSB 隐藏法</vt:lpstr>
      <vt:lpstr>LSB 隐藏法</vt:lpstr>
      <vt:lpstr>LSB 隐藏法</vt:lpstr>
      <vt:lpstr>随机 LSB 隐藏法</vt:lpstr>
      <vt:lpstr>随机 LSB 隐藏法</vt:lpstr>
      <vt:lpstr>随机 LSB 隐藏法</vt:lpstr>
      <vt:lpstr>随机 LSB 隐藏法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XiuMing Liu</dc:creator>
  <cp:lastModifiedBy>桐西 武</cp:lastModifiedBy>
  <cp:revision>125</cp:revision>
  <dcterms:created xsi:type="dcterms:W3CDTF">2023-09-13T13:03:00Z</dcterms:created>
  <dcterms:modified xsi:type="dcterms:W3CDTF">2024-04-24T10:08:07Z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D1500B0E0C784D2482AD4FB05C4B51A8_13</vt:lpwstr>
  </property>
  <property fmtid="{D5CDD505-2E9C-101B-9397-08002B2CF9AE}" pid="3" name="KSOProductBuildVer">
    <vt:lpwstr>2052-12.1.0.16729</vt:lpwstr>
  </property>
</Properties>
</file>